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58" r:id="rId4"/>
    <p:sldId id="259" r:id="rId5"/>
    <p:sldId id="264" r:id="rId6"/>
    <p:sldId id="260" r:id="rId7"/>
    <p:sldId id="261" r:id="rId8"/>
    <p:sldId id="265" r:id="rId9"/>
    <p:sldId id="262"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76" y="4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9131AB71-930B-44C2-8265-8D09AF6011E8}" type="datetimeFigureOut">
              <a:rPr lang="nl-NL" smtClean="0"/>
              <a:t>17-11-2020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9CD3C8B-1CD3-4398-B2E6-732E456A7806}" type="slidenum">
              <a:rPr lang="nl-NL" smtClean="0"/>
              <a:t>‹nr.›</a:t>
            </a:fld>
            <a:endParaRPr lang="nl-NL"/>
          </a:p>
        </p:txBody>
      </p:sp>
    </p:spTree>
    <p:extLst>
      <p:ext uri="{BB962C8B-B14F-4D97-AF65-F5344CB8AC3E}">
        <p14:creationId xmlns:p14="http://schemas.microsoft.com/office/powerpoint/2010/main" val="3196070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131AB71-930B-44C2-8265-8D09AF6011E8}" type="datetimeFigureOut">
              <a:rPr lang="nl-NL" smtClean="0"/>
              <a:t>17-11-2020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9CD3C8B-1CD3-4398-B2E6-732E456A7806}" type="slidenum">
              <a:rPr lang="nl-NL" smtClean="0"/>
              <a:t>‹nr.›</a:t>
            </a:fld>
            <a:endParaRPr lang="nl-NL"/>
          </a:p>
        </p:txBody>
      </p:sp>
    </p:spTree>
    <p:extLst>
      <p:ext uri="{BB962C8B-B14F-4D97-AF65-F5344CB8AC3E}">
        <p14:creationId xmlns:p14="http://schemas.microsoft.com/office/powerpoint/2010/main" val="2967755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131AB71-930B-44C2-8265-8D09AF6011E8}" type="datetimeFigureOut">
              <a:rPr lang="nl-NL" smtClean="0"/>
              <a:t>17-11-2020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9CD3C8B-1CD3-4398-B2E6-732E456A7806}" type="slidenum">
              <a:rPr lang="nl-NL" smtClean="0"/>
              <a:t>‹nr.›</a:t>
            </a:fld>
            <a:endParaRPr lang="nl-NL"/>
          </a:p>
        </p:txBody>
      </p:sp>
    </p:spTree>
    <p:extLst>
      <p:ext uri="{BB962C8B-B14F-4D97-AF65-F5344CB8AC3E}">
        <p14:creationId xmlns:p14="http://schemas.microsoft.com/office/powerpoint/2010/main" val="3360773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9131AB71-930B-44C2-8265-8D09AF6011E8}" type="datetimeFigureOut">
              <a:rPr lang="nl-NL" smtClean="0"/>
              <a:t>17-11-2020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9CD3C8B-1CD3-4398-B2E6-732E456A7806}" type="slidenum">
              <a:rPr lang="nl-NL" smtClean="0"/>
              <a:t>‹nr.›</a:t>
            </a:fld>
            <a:endParaRPr lang="nl-NL"/>
          </a:p>
        </p:txBody>
      </p:sp>
    </p:spTree>
    <p:extLst>
      <p:ext uri="{BB962C8B-B14F-4D97-AF65-F5344CB8AC3E}">
        <p14:creationId xmlns:p14="http://schemas.microsoft.com/office/powerpoint/2010/main" val="4033681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131AB71-930B-44C2-8265-8D09AF6011E8}" type="datetimeFigureOut">
              <a:rPr lang="nl-NL" smtClean="0"/>
              <a:t>17-11-2020</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69CD3C8B-1CD3-4398-B2E6-732E456A7806}" type="slidenum">
              <a:rPr lang="nl-NL" smtClean="0"/>
              <a:t>‹nr.›</a:t>
            </a:fld>
            <a:endParaRPr lang="nl-NL"/>
          </a:p>
        </p:txBody>
      </p:sp>
    </p:spTree>
    <p:extLst>
      <p:ext uri="{BB962C8B-B14F-4D97-AF65-F5344CB8AC3E}">
        <p14:creationId xmlns:p14="http://schemas.microsoft.com/office/powerpoint/2010/main" val="1649240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131AB71-930B-44C2-8265-8D09AF6011E8}" type="datetimeFigureOut">
              <a:rPr lang="nl-NL" smtClean="0"/>
              <a:t>17-11-2020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9CD3C8B-1CD3-4398-B2E6-732E456A7806}" type="slidenum">
              <a:rPr lang="nl-NL" smtClean="0"/>
              <a:t>‹nr.›</a:t>
            </a:fld>
            <a:endParaRPr lang="nl-NL"/>
          </a:p>
        </p:txBody>
      </p:sp>
    </p:spTree>
    <p:extLst>
      <p:ext uri="{BB962C8B-B14F-4D97-AF65-F5344CB8AC3E}">
        <p14:creationId xmlns:p14="http://schemas.microsoft.com/office/powerpoint/2010/main" val="4190920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9131AB71-930B-44C2-8265-8D09AF6011E8}" type="datetimeFigureOut">
              <a:rPr lang="nl-NL" smtClean="0"/>
              <a:t>17-11-2020</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69CD3C8B-1CD3-4398-B2E6-732E456A7806}" type="slidenum">
              <a:rPr lang="nl-NL" smtClean="0"/>
              <a:t>‹nr.›</a:t>
            </a:fld>
            <a:endParaRPr lang="nl-NL"/>
          </a:p>
        </p:txBody>
      </p:sp>
    </p:spTree>
    <p:extLst>
      <p:ext uri="{BB962C8B-B14F-4D97-AF65-F5344CB8AC3E}">
        <p14:creationId xmlns:p14="http://schemas.microsoft.com/office/powerpoint/2010/main" val="68611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9131AB71-930B-44C2-8265-8D09AF6011E8}" type="datetimeFigureOut">
              <a:rPr lang="nl-NL" smtClean="0"/>
              <a:t>17-11-2020</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69CD3C8B-1CD3-4398-B2E6-732E456A7806}" type="slidenum">
              <a:rPr lang="nl-NL" smtClean="0"/>
              <a:t>‹nr.›</a:t>
            </a:fld>
            <a:endParaRPr lang="nl-NL"/>
          </a:p>
        </p:txBody>
      </p:sp>
    </p:spTree>
    <p:extLst>
      <p:ext uri="{BB962C8B-B14F-4D97-AF65-F5344CB8AC3E}">
        <p14:creationId xmlns:p14="http://schemas.microsoft.com/office/powerpoint/2010/main" val="295742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31AB71-930B-44C2-8265-8D09AF6011E8}" type="datetimeFigureOut">
              <a:rPr lang="nl-NL" smtClean="0"/>
              <a:t>17-11-2020</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69CD3C8B-1CD3-4398-B2E6-732E456A7806}" type="slidenum">
              <a:rPr lang="nl-NL" smtClean="0"/>
              <a:t>‹nr.›</a:t>
            </a:fld>
            <a:endParaRPr lang="nl-NL"/>
          </a:p>
        </p:txBody>
      </p:sp>
    </p:spTree>
    <p:extLst>
      <p:ext uri="{BB962C8B-B14F-4D97-AF65-F5344CB8AC3E}">
        <p14:creationId xmlns:p14="http://schemas.microsoft.com/office/powerpoint/2010/main" val="1495528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9131AB71-930B-44C2-8265-8D09AF6011E8}" type="datetimeFigureOut">
              <a:rPr lang="nl-NL" smtClean="0"/>
              <a:t>17-11-2020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9CD3C8B-1CD3-4398-B2E6-732E456A7806}" type="slidenum">
              <a:rPr lang="nl-NL" smtClean="0"/>
              <a:t>‹nr.›</a:t>
            </a:fld>
            <a:endParaRPr lang="nl-NL"/>
          </a:p>
        </p:txBody>
      </p:sp>
    </p:spTree>
    <p:extLst>
      <p:ext uri="{BB962C8B-B14F-4D97-AF65-F5344CB8AC3E}">
        <p14:creationId xmlns:p14="http://schemas.microsoft.com/office/powerpoint/2010/main" val="1522583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9131AB71-930B-44C2-8265-8D09AF6011E8}" type="datetimeFigureOut">
              <a:rPr lang="nl-NL" smtClean="0"/>
              <a:t>17-11-2020</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69CD3C8B-1CD3-4398-B2E6-732E456A7806}" type="slidenum">
              <a:rPr lang="nl-NL" smtClean="0"/>
              <a:t>‹nr.›</a:t>
            </a:fld>
            <a:endParaRPr lang="nl-NL"/>
          </a:p>
        </p:txBody>
      </p:sp>
    </p:spTree>
    <p:extLst>
      <p:ext uri="{BB962C8B-B14F-4D97-AF65-F5344CB8AC3E}">
        <p14:creationId xmlns:p14="http://schemas.microsoft.com/office/powerpoint/2010/main" val="4028998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31AB71-930B-44C2-8265-8D09AF6011E8}" type="datetimeFigureOut">
              <a:rPr lang="nl-NL" smtClean="0"/>
              <a:t>17-11-2020</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CD3C8B-1CD3-4398-B2E6-732E456A7806}" type="slidenum">
              <a:rPr lang="nl-NL" smtClean="0"/>
              <a:t>‹nr.›</a:t>
            </a:fld>
            <a:endParaRPr lang="nl-NL"/>
          </a:p>
        </p:txBody>
      </p:sp>
    </p:spTree>
    <p:extLst>
      <p:ext uri="{BB962C8B-B14F-4D97-AF65-F5344CB8AC3E}">
        <p14:creationId xmlns:p14="http://schemas.microsoft.com/office/powerpoint/2010/main" val="358092546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A9326B97-AC0B-4554-A941-9A641605ACD6}"/>
              </a:ext>
            </a:extLst>
          </p:cNvPr>
          <p:cNvSpPr>
            <a:spLocks noGrp="1"/>
          </p:cNvSpPr>
          <p:nvPr>
            <p:ph type="ctrTitle"/>
          </p:nvPr>
        </p:nvSpPr>
        <p:spPr>
          <a:xfrm>
            <a:off x="908454" y="1360481"/>
            <a:ext cx="4605340" cy="2387600"/>
          </a:xfrm>
        </p:spPr>
        <p:txBody>
          <a:bodyPr>
            <a:normAutofit/>
          </a:bodyPr>
          <a:lstStyle/>
          <a:p>
            <a:pPr algn="l"/>
            <a:r>
              <a:rPr lang="nl-NL" sz="5000">
                <a:solidFill>
                  <a:schemeClr val="bg1"/>
                </a:solidFill>
              </a:rPr>
              <a:t>Behandelen</a:t>
            </a:r>
          </a:p>
        </p:txBody>
      </p:sp>
      <p:sp>
        <p:nvSpPr>
          <p:cNvPr id="3" name="Ondertitel 2">
            <a:extLst>
              <a:ext uri="{FF2B5EF4-FFF2-40B4-BE49-F238E27FC236}">
                <a16:creationId xmlns:a16="http://schemas.microsoft.com/office/drawing/2014/main" id="{6787040D-304E-4C88-8DB0-7791FB7764F5}"/>
              </a:ext>
            </a:extLst>
          </p:cNvPr>
          <p:cNvSpPr>
            <a:spLocks noGrp="1"/>
          </p:cNvSpPr>
          <p:nvPr>
            <p:ph type="subTitle" idx="1"/>
          </p:nvPr>
        </p:nvSpPr>
        <p:spPr>
          <a:xfrm>
            <a:off x="908454" y="3840156"/>
            <a:ext cx="4605340" cy="1655762"/>
          </a:xfrm>
        </p:spPr>
        <p:txBody>
          <a:bodyPr>
            <a:normAutofit/>
          </a:bodyPr>
          <a:lstStyle/>
          <a:p>
            <a:pPr algn="l"/>
            <a:r>
              <a:rPr lang="nl-NL" sz="2000">
                <a:solidFill>
                  <a:schemeClr val="bg1"/>
                </a:solidFill>
              </a:rPr>
              <a:t>Plaatselijke verdoving</a:t>
            </a:r>
          </a:p>
          <a:p>
            <a:pPr algn="l"/>
            <a:r>
              <a:rPr lang="nl-NL" sz="2000">
                <a:solidFill>
                  <a:schemeClr val="bg1"/>
                </a:solidFill>
              </a:rPr>
              <a:t>Lokaal anesthesie</a:t>
            </a:r>
          </a:p>
          <a:p>
            <a:pPr algn="l"/>
            <a:endParaRPr lang="nl-NL" sz="2000">
              <a:solidFill>
                <a:schemeClr val="bg1"/>
              </a:solidFill>
            </a:endParaRPr>
          </a:p>
          <a:p>
            <a:pPr algn="l"/>
            <a:r>
              <a:rPr lang="nl-NL" sz="2000">
                <a:solidFill>
                  <a:schemeClr val="bg1"/>
                </a:solidFill>
              </a:rPr>
              <a:t>17-11-2020</a:t>
            </a:r>
          </a:p>
        </p:txBody>
      </p:sp>
      <p:pic>
        <p:nvPicPr>
          <p:cNvPr id="4" name="Afbeelding 3">
            <a:extLst>
              <a:ext uri="{FF2B5EF4-FFF2-40B4-BE49-F238E27FC236}">
                <a16:creationId xmlns:a16="http://schemas.microsoft.com/office/drawing/2014/main" id="{73A3CC70-2B2F-4616-9232-FEEC9B729072}"/>
              </a:ext>
            </a:extLst>
          </p:cNvPr>
          <p:cNvPicPr>
            <a:picLocks noChangeAspect="1"/>
          </p:cNvPicPr>
          <p:nvPr/>
        </p:nvPicPr>
        <p:blipFill rotWithShape="1">
          <a:blip r:embed="rId2">
            <a:alphaModFix/>
          </a:blip>
          <a:srcRect l="12125" r="13024" b="-2"/>
          <a:stretch/>
        </p:blipFill>
        <p:spPr>
          <a:xfrm>
            <a:off x="5800734" y="1057275"/>
            <a:ext cx="5917401" cy="4743450"/>
          </a:xfrm>
          <a:prstGeom prst="rect">
            <a:avLst/>
          </a:prstGeom>
        </p:spPr>
      </p:pic>
      <p:sp>
        <p:nvSpPr>
          <p:cNvPr id="25" name="Rectangle 24">
            <a:extLst>
              <a:ext uri="{FF2B5EF4-FFF2-40B4-BE49-F238E27FC236}">
                <a16:creationId xmlns:a16="http://schemas.microsoft.com/office/drawing/2014/main" id="{D84C2E9E-0B5D-4B5F-9A1F-70EBDCE390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2461" y="1197769"/>
            <a:ext cx="10987078" cy="4462463"/>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8435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13E267-77DC-4EC4-8AB0-DF3B531AE922}"/>
              </a:ext>
            </a:extLst>
          </p:cNvPr>
          <p:cNvSpPr>
            <a:spLocks noGrp="1"/>
          </p:cNvSpPr>
          <p:nvPr>
            <p:ph type="title"/>
          </p:nvPr>
        </p:nvSpPr>
        <p:spPr/>
        <p:txBody>
          <a:bodyPr>
            <a:normAutofit/>
          </a:bodyPr>
          <a:lstStyle/>
          <a:p>
            <a:r>
              <a:rPr lang="nl-NL" sz="4000" b="1" dirty="0" err="1">
                <a:solidFill>
                  <a:schemeClr val="accent3"/>
                </a:solidFill>
                <a:latin typeface="+mn-lt"/>
              </a:rPr>
              <a:t>Neuroaxiale</a:t>
            </a:r>
            <a:r>
              <a:rPr lang="nl-NL" sz="4000" b="1" dirty="0">
                <a:solidFill>
                  <a:schemeClr val="accent3"/>
                </a:solidFill>
                <a:latin typeface="+mn-lt"/>
              </a:rPr>
              <a:t> anesthesie (aanvulling)</a:t>
            </a:r>
          </a:p>
        </p:txBody>
      </p:sp>
      <p:sp>
        <p:nvSpPr>
          <p:cNvPr id="3" name="Tijdelijke aanduiding voor inhoud 2">
            <a:extLst>
              <a:ext uri="{FF2B5EF4-FFF2-40B4-BE49-F238E27FC236}">
                <a16:creationId xmlns:a16="http://schemas.microsoft.com/office/drawing/2014/main" id="{2F07C268-B1D1-4C47-A5FE-61A81C1E94B2}"/>
              </a:ext>
            </a:extLst>
          </p:cNvPr>
          <p:cNvSpPr>
            <a:spLocks noGrp="1"/>
          </p:cNvSpPr>
          <p:nvPr>
            <p:ph idx="1"/>
          </p:nvPr>
        </p:nvSpPr>
        <p:spPr/>
        <p:txBody>
          <a:bodyPr/>
          <a:lstStyle/>
          <a:p>
            <a:pPr marL="0" indent="0">
              <a:buNone/>
            </a:pPr>
            <a:r>
              <a:rPr lang="nl-NL" dirty="0"/>
              <a:t>Spinale anesthesie (soms ruggenprik genoemd) is een methode voor anesthesie waarbij het onderlichaam verdoofd wordt door verdovend middel in het ruggenmergvocht te spuiten.</a:t>
            </a:r>
          </a:p>
        </p:txBody>
      </p:sp>
      <p:pic>
        <p:nvPicPr>
          <p:cNvPr id="5" name="Afbeelding 4">
            <a:extLst>
              <a:ext uri="{FF2B5EF4-FFF2-40B4-BE49-F238E27FC236}">
                <a16:creationId xmlns:a16="http://schemas.microsoft.com/office/drawing/2014/main" id="{26CD7D63-E0C3-48BC-861B-18BCBF2100A6}"/>
              </a:ext>
            </a:extLst>
          </p:cNvPr>
          <p:cNvPicPr>
            <a:picLocks noChangeAspect="1"/>
          </p:cNvPicPr>
          <p:nvPr/>
        </p:nvPicPr>
        <p:blipFill>
          <a:blip r:embed="rId2"/>
          <a:stretch>
            <a:fillRect/>
          </a:stretch>
        </p:blipFill>
        <p:spPr>
          <a:xfrm>
            <a:off x="1021301" y="3512501"/>
            <a:ext cx="4201575" cy="2272983"/>
          </a:xfrm>
          <a:prstGeom prst="rect">
            <a:avLst/>
          </a:prstGeom>
        </p:spPr>
      </p:pic>
      <p:pic>
        <p:nvPicPr>
          <p:cNvPr id="6" name="Afbeelding 5">
            <a:extLst>
              <a:ext uri="{FF2B5EF4-FFF2-40B4-BE49-F238E27FC236}">
                <a16:creationId xmlns:a16="http://schemas.microsoft.com/office/drawing/2014/main" id="{402F4A74-C801-496F-B0E2-E51C25E40D10}"/>
              </a:ext>
            </a:extLst>
          </p:cNvPr>
          <p:cNvPicPr>
            <a:picLocks noChangeAspect="1"/>
          </p:cNvPicPr>
          <p:nvPr/>
        </p:nvPicPr>
        <p:blipFill>
          <a:blip r:embed="rId3"/>
          <a:stretch>
            <a:fillRect/>
          </a:stretch>
        </p:blipFill>
        <p:spPr>
          <a:xfrm>
            <a:off x="7162800" y="3429000"/>
            <a:ext cx="3257509" cy="2439987"/>
          </a:xfrm>
          <a:prstGeom prst="rect">
            <a:avLst/>
          </a:prstGeom>
        </p:spPr>
      </p:pic>
    </p:spTree>
    <p:extLst>
      <p:ext uri="{BB962C8B-B14F-4D97-AF65-F5344CB8AC3E}">
        <p14:creationId xmlns:p14="http://schemas.microsoft.com/office/powerpoint/2010/main" val="126145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75E9E6-8255-470A-8BC4-734A269E8AAA}"/>
              </a:ext>
            </a:extLst>
          </p:cNvPr>
          <p:cNvSpPr>
            <a:spLocks noGrp="1"/>
          </p:cNvSpPr>
          <p:nvPr>
            <p:ph type="title"/>
          </p:nvPr>
        </p:nvSpPr>
        <p:spPr/>
        <p:txBody>
          <a:bodyPr>
            <a:normAutofit/>
          </a:bodyPr>
          <a:lstStyle/>
          <a:p>
            <a:r>
              <a:rPr lang="nl-NL" sz="4000" b="1" dirty="0">
                <a:solidFill>
                  <a:schemeClr val="accent3"/>
                </a:solidFill>
                <a:latin typeface="+mn-lt"/>
              </a:rPr>
              <a:t>Plaatselijke verdoving</a:t>
            </a:r>
          </a:p>
        </p:txBody>
      </p:sp>
      <p:sp>
        <p:nvSpPr>
          <p:cNvPr id="3" name="Tijdelijke aanduiding voor inhoud 2">
            <a:extLst>
              <a:ext uri="{FF2B5EF4-FFF2-40B4-BE49-F238E27FC236}">
                <a16:creationId xmlns:a16="http://schemas.microsoft.com/office/drawing/2014/main" id="{33181600-A172-43F4-B04A-875D666E4C1A}"/>
              </a:ext>
            </a:extLst>
          </p:cNvPr>
          <p:cNvSpPr>
            <a:spLocks noGrp="1"/>
          </p:cNvSpPr>
          <p:nvPr>
            <p:ph idx="1"/>
          </p:nvPr>
        </p:nvSpPr>
        <p:spPr/>
        <p:txBody>
          <a:bodyPr/>
          <a:lstStyle/>
          <a:p>
            <a:pPr marL="0" indent="0">
              <a:buNone/>
            </a:pPr>
            <a:r>
              <a:rPr lang="nl-NL" dirty="0"/>
              <a:t>Bij chirurgische ingrepen wordt meestal verdoofd met lidocaïne. </a:t>
            </a:r>
          </a:p>
          <a:p>
            <a:pPr marL="0" indent="0">
              <a:buNone/>
            </a:pPr>
            <a:r>
              <a:rPr lang="nl-NL" dirty="0"/>
              <a:t>Soms epinefrine (adrenaline) is toegevoegd. </a:t>
            </a:r>
          </a:p>
          <a:p>
            <a:pPr marL="0" indent="0">
              <a:buNone/>
            </a:pPr>
            <a:endParaRPr lang="nl-NL" dirty="0"/>
          </a:p>
          <a:p>
            <a:pPr marL="0" indent="0">
              <a:buNone/>
            </a:pPr>
            <a:r>
              <a:rPr lang="nl-NL" b="1" dirty="0"/>
              <a:t>Werking adrenaline</a:t>
            </a:r>
          </a:p>
          <a:p>
            <a:r>
              <a:rPr lang="nl-NL" dirty="0"/>
              <a:t>verkramping (vernauwing) van de bloedvaten. </a:t>
            </a:r>
          </a:p>
          <a:p>
            <a:r>
              <a:rPr lang="nl-NL" dirty="0"/>
              <a:t>Hierdoor werkt de verdoving iets langer en </a:t>
            </a:r>
          </a:p>
          <a:p>
            <a:r>
              <a:rPr lang="nl-NL" dirty="0"/>
              <a:t>bloedt de wond wat minder. </a:t>
            </a:r>
          </a:p>
        </p:txBody>
      </p:sp>
    </p:spTree>
    <p:extLst>
      <p:ext uri="{BB962C8B-B14F-4D97-AF65-F5344CB8AC3E}">
        <p14:creationId xmlns:p14="http://schemas.microsoft.com/office/powerpoint/2010/main" val="3261255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45E55C-20A1-465C-8A72-CB044686AFB5}"/>
              </a:ext>
            </a:extLst>
          </p:cNvPr>
          <p:cNvSpPr>
            <a:spLocks noGrp="1"/>
          </p:cNvSpPr>
          <p:nvPr>
            <p:ph type="title"/>
          </p:nvPr>
        </p:nvSpPr>
        <p:spPr/>
        <p:txBody>
          <a:bodyPr>
            <a:normAutofit/>
          </a:bodyPr>
          <a:lstStyle/>
          <a:p>
            <a:r>
              <a:rPr lang="nl-NL" sz="4000" b="1" dirty="0">
                <a:solidFill>
                  <a:schemeClr val="accent3"/>
                </a:solidFill>
                <a:latin typeface="+mn-lt"/>
              </a:rPr>
              <a:t>Plaatselijke verdoving</a:t>
            </a:r>
          </a:p>
        </p:txBody>
      </p:sp>
      <p:sp>
        <p:nvSpPr>
          <p:cNvPr id="3" name="Tijdelijke aanduiding voor inhoud 2">
            <a:extLst>
              <a:ext uri="{FF2B5EF4-FFF2-40B4-BE49-F238E27FC236}">
                <a16:creationId xmlns:a16="http://schemas.microsoft.com/office/drawing/2014/main" id="{93983446-7C24-42D2-AE88-CC4E472DE8A5}"/>
              </a:ext>
            </a:extLst>
          </p:cNvPr>
          <p:cNvSpPr>
            <a:spLocks noGrp="1"/>
          </p:cNvSpPr>
          <p:nvPr>
            <p:ph idx="1"/>
          </p:nvPr>
        </p:nvSpPr>
        <p:spPr/>
        <p:txBody>
          <a:bodyPr/>
          <a:lstStyle/>
          <a:p>
            <a:pPr marL="0" indent="0">
              <a:buNone/>
            </a:pPr>
            <a:r>
              <a:rPr lang="nl-NL" dirty="0"/>
              <a:t>Lidocaïne met epinefrine mag </a:t>
            </a:r>
            <a:r>
              <a:rPr lang="nl-NL" b="1" dirty="0"/>
              <a:t>niet</a:t>
            </a:r>
            <a:r>
              <a:rPr lang="nl-NL" dirty="0"/>
              <a:t> gebruikt worden in gebieden met maar enkele toevoerende bloedvaten (eindarteriën).Doorbloeding van zo’n gebied daardoor in gevaar kan komen.</a:t>
            </a:r>
          </a:p>
          <a:p>
            <a:pPr marL="0" indent="0">
              <a:buNone/>
            </a:pPr>
            <a:r>
              <a:rPr lang="nl-NL" dirty="0"/>
              <a:t>B.v.:  vingers, tenen, penis, neuspunt, oorlel en tepel. </a:t>
            </a:r>
          </a:p>
          <a:p>
            <a:pPr marL="0" indent="0">
              <a:buNone/>
            </a:pPr>
            <a:endParaRPr lang="nl-NL" dirty="0"/>
          </a:p>
          <a:p>
            <a:pPr marL="0" indent="0">
              <a:buNone/>
            </a:pPr>
            <a:r>
              <a:rPr lang="nl-NL" b="1" dirty="0"/>
              <a:t>Andere contra-indicaties </a:t>
            </a:r>
            <a:r>
              <a:rPr lang="nl-NL" dirty="0"/>
              <a:t>voor de lidocaïne-met-epinefrine zijn: hartproblemen (ritmestoornissen, hartinfarct) en een te snel werkende schildklier</a:t>
            </a:r>
          </a:p>
          <a:p>
            <a:pPr marL="0" indent="0">
              <a:buNone/>
            </a:pPr>
            <a:endParaRPr lang="nl-NL" dirty="0"/>
          </a:p>
        </p:txBody>
      </p:sp>
    </p:spTree>
    <p:extLst>
      <p:ext uri="{BB962C8B-B14F-4D97-AF65-F5344CB8AC3E}">
        <p14:creationId xmlns:p14="http://schemas.microsoft.com/office/powerpoint/2010/main" val="61101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40FD609-A6F7-4CB1-BD68-E4C38640088B}"/>
              </a:ext>
            </a:extLst>
          </p:cNvPr>
          <p:cNvSpPr>
            <a:spLocks noGrp="1"/>
          </p:cNvSpPr>
          <p:nvPr>
            <p:ph type="title"/>
          </p:nvPr>
        </p:nvSpPr>
        <p:spPr/>
        <p:txBody>
          <a:bodyPr>
            <a:normAutofit/>
          </a:bodyPr>
          <a:lstStyle/>
          <a:p>
            <a:r>
              <a:rPr lang="nl-NL" sz="4000" b="1" dirty="0">
                <a:solidFill>
                  <a:schemeClr val="accent3"/>
                </a:solidFill>
                <a:latin typeface="+mn-lt"/>
              </a:rPr>
              <a:t>Plaatselijke verdoving</a:t>
            </a:r>
            <a:br>
              <a:rPr lang="nl-NL" dirty="0"/>
            </a:br>
            <a:r>
              <a:rPr lang="nl-NL" sz="3200" dirty="0"/>
              <a:t>veldblokkade</a:t>
            </a:r>
          </a:p>
        </p:txBody>
      </p:sp>
      <p:sp>
        <p:nvSpPr>
          <p:cNvPr id="3" name="Tijdelijke aanduiding voor inhoud 2">
            <a:extLst>
              <a:ext uri="{FF2B5EF4-FFF2-40B4-BE49-F238E27FC236}">
                <a16:creationId xmlns:a16="http://schemas.microsoft.com/office/drawing/2014/main" id="{A75531B3-2FC7-47AA-86F7-80602A2EB79D}"/>
              </a:ext>
            </a:extLst>
          </p:cNvPr>
          <p:cNvSpPr>
            <a:spLocks noGrp="1"/>
          </p:cNvSpPr>
          <p:nvPr>
            <p:ph idx="1"/>
          </p:nvPr>
        </p:nvSpPr>
        <p:spPr/>
        <p:txBody>
          <a:bodyPr/>
          <a:lstStyle/>
          <a:p>
            <a:pPr marL="0" indent="0">
              <a:buNone/>
            </a:pPr>
            <a:r>
              <a:rPr lang="nl-NL" dirty="0"/>
              <a:t>Het onderhuidse bindweefsel rond de (nog te maken) wond wordt geïnfiltreerd met lidocaïne (infiltratieanesthesie met een veldblokkade).</a:t>
            </a:r>
          </a:p>
          <a:p>
            <a:pPr marL="0" indent="0">
              <a:buNone/>
            </a:pPr>
            <a:r>
              <a:rPr lang="nl-NL" dirty="0"/>
              <a:t>Na controle of naald in bloedvat zit, wordt de naald al spuitend teruggetrokken. </a:t>
            </a:r>
          </a:p>
          <a:p>
            <a:endParaRPr lang="nl-NL" dirty="0"/>
          </a:p>
        </p:txBody>
      </p:sp>
      <p:pic>
        <p:nvPicPr>
          <p:cNvPr id="4" name="Afbeelding 3">
            <a:extLst>
              <a:ext uri="{FF2B5EF4-FFF2-40B4-BE49-F238E27FC236}">
                <a16:creationId xmlns:a16="http://schemas.microsoft.com/office/drawing/2014/main" id="{30030AC5-B0AB-4CC2-B36D-E4CB1EFAF385}"/>
              </a:ext>
            </a:extLst>
          </p:cNvPr>
          <p:cNvPicPr>
            <a:picLocks noChangeAspect="1"/>
          </p:cNvPicPr>
          <p:nvPr/>
        </p:nvPicPr>
        <p:blipFill>
          <a:blip r:embed="rId2"/>
          <a:stretch>
            <a:fillRect/>
          </a:stretch>
        </p:blipFill>
        <p:spPr>
          <a:xfrm>
            <a:off x="838200" y="4001294"/>
            <a:ext cx="3462828" cy="2017951"/>
          </a:xfrm>
          <a:prstGeom prst="rect">
            <a:avLst/>
          </a:prstGeom>
        </p:spPr>
      </p:pic>
    </p:spTree>
    <p:extLst>
      <p:ext uri="{BB962C8B-B14F-4D97-AF65-F5344CB8AC3E}">
        <p14:creationId xmlns:p14="http://schemas.microsoft.com/office/powerpoint/2010/main" val="763825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83B03D-7F6A-4DA1-AB4C-C99A958351F8}"/>
              </a:ext>
            </a:extLst>
          </p:cNvPr>
          <p:cNvSpPr>
            <a:spLocks noGrp="1"/>
          </p:cNvSpPr>
          <p:nvPr>
            <p:ph type="title"/>
          </p:nvPr>
        </p:nvSpPr>
        <p:spPr/>
        <p:txBody>
          <a:bodyPr/>
          <a:lstStyle/>
          <a:p>
            <a:r>
              <a:rPr lang="nl-NL" sz="4000" b="1" dirty="0">
                <a:solidFill>
                  <a:schemeClr val="accent3"/>
                </a:solidFill>
                <a:latin typeface="+mn-lt"/>
                <a:cs typeface="Calibri" panose="020F0502020204030204" pitchFamily="34" charset="0"/>
              </a:rPr>
              <a:t>Plaatselijke verdoving</a:t>
            </a:r>
            <a:br>
              <a:rPr lang="nl-NL" dirty="0"/>
            </a:br>
            <a:r>
              <a:rPr lang="nl-NL" sz="3200" dirty="0"/>
              <a:t>intracutaan</a:t>
            </a:r>
          </a:p>
        </p:txBody>
      </p:sp>
      <p:sp>
        <p:nvSpPr>
          <p:cNvPr id="3" name="Tijdelijke aanduiding voor inhoud 2">
            <a:extLst>
              <a:ext uri="{FF2B5EF4-FFF2-40B4-BE49-F238E27FC236}">
                <a16:creationId xmlns:a16="http://schemas.microsoft.com/office/drawing/2014/main" id="{42B83D45-B928-4D32-8B80-D894BF7124F5}"/>
              </a:ext>
            </a:extLst>
          </p:cNvPr>
          <p:cNvSpPr>
            <a:spLocks noGrp="1"/>
          </p:cNvSpPr>
          <p:nvPr>
            <p:ph idx="1"/>
          </p:nvPr>
        </p:nvSpPr>
        <p:spPr/>
        <p:txBody>
          <a:bodyPr/>
          <a:lstStyle/>
          <a:p>
            <a:pPr marL="0" indent="0">
              <a:buNone/>
            </a:pPr>
            <a:r>
              <a:rPr lang="nl-NL" dirty="0"/>
              <a:t>Met 1 CC spuit en een dun naaldje wordt 0,2 – 0,5 ML anestheticum ingespoten.</a:t>
            </a:r>
          </a:p>
          <a:p>
            <a:pPr marL="0" indent="0">
              <a:buNone/>
            </a:pPr>
            <a:r>
              <a:rPr lang="nl-NL" dirty="0"/>
              <a:t>Er ontstaat een huidkwaddel.</a:t>
            </a:r>
          </a:p>
          <a:p>
            <a:pPr marL="0" indent="0">
              <a:buNone/>
            </a:pPr>
            <a:r>
              <a:rPr lang="nl-NL" dirty="0"/>
              <a:t>Voorbeeld: aanleggen van infuus, kleine incisies (abces), punctie.</a:t>
            </a:r>
          </a:p>
          <a:p>
            <a:endParaRPr lang="nl-NL" dirty="0"/>
          </a:p>
        </p:txBody>
      </p:sp>
      <p:pic>
        <p:nvPicPr>
          <p:cNvPr id="4" name="Afbeelding 3">
            <a:extLst>
              <a:ext uri="{FF2B5EF4-FFF2-40B4-BE49-F238E27FC236}">
                <a16:creationId xmlns:a16="http://schemas.microsoft.com/office/drawing/2014/main" id="{8FAA279D-541E-41F9-AB5D-39698C9DE703}"/>
              </a:ext>
            </a:extLst>
          </p:cNvPr>
          <p:cNvPicPr>
            <a:picLocks noChangeAspect="1"/>
          </p:cNvPicPr>
          <p:nvPr/>
        </p:nvPicPr>
        <p:blipFill>
          <a:blip r:embed="rId2"/>
          <a:stretch>
            <a:fillRect/>
          </a:stretch>
        </p:blipFill>
        <p:spPr>
          <a:xfrm>
            <a:off x="2265680" y="4001294"/>
            <a:ext cx="2133600" cy="2133600"/>
          </a:xfrm>
          <a:prstGeom prst="rect">
            <a:avLst/>
          </a:prstGeom>
        </p:spPr>
      </p:pic>
    </p:spTree>
    <p:extLst>
      <p:ext uri="{BB962C8B-B14F-4D97-AF65-F5344CB8AC3E}">
        <p14:creationId xmlns:p14="http://schemas.microsoft.com/office/powerpoint/2010/main" val="1959727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3116B5-CB6B-4D95-9534-25C87201F0FC}"/>
              </a:ext>
            </a:extLst>
          </p:cNvPr>
          <p:cNvSpPr>
            <a:spLocks noGrp="1"/>
          </p:cNvSpPr>
          <p:nvPr>
            <p:ph type="title"/>
          </p:nvPr>
        </p:nvSpPr>
        <p:spPr/>
        <p:txBody>
          <a:bodyPr/>
          <a:lstStyle/>
          <a:p>
            <a:r>
              <a:rPr lang="nl-NL" sz="4000" b="1" dirty="0">
                <a:solidFill>
                  <a:schemeClr val="accent3"/>
                </a:solidFill>
                <a:latin typeface="+mn-lt"/>
              </a:rPr>
              <a:t>Plaatselijke verdoving</a:t>
            </a:r>
            <a:br>
              <a:rPr lang="nl-NL" dirty="0"/>
            </a:br>
            <a:r>
              <a:rPr lang="nl-NL" sz="3600" dirty="0" err="1"/>
              <a:t>Oberst</a:t>
            </a:r>
            <a:r>
              <a:rPr lang="nl-NL" sz="3600" dirty="0"/>
              <a:t>-anesthesie (geleidingsanesthesie)</a:t>
            </a:r>
          </a:p>
        </p:txBody>
      </p:sp>
      <p:sp>
        <p:nvSpPr>
          <p:cNvPr id="3" name="Tijdelijke aanduiding voor inhoud 2">
            <a:extLst>
              <a:ext uri="{FF2B5EF4-FFF2-40B4-BE49-F238E27FC236}">
                <a16:creationId xmlns:a16="http://schemas.microsoft.com/office/drawing/2014/main" id="{E8EFC640-407B-48F1-87C3-21043A0D0890}"/>
              </a:ext>
            </a:extLst>
          </p:cNvPr>
          <p:cNvSpPr>
            <a:spLocks noGrp="1"/>
          </p:cNvSpPr>
          <p:nvPr>
            <p:ph idx="1"/>
          </p:nvPr>
        </p:nvSpPr>
        <p:spPr/>
        <p:txBody>
          <a:bodyPr/>
          <a:lstStyle/>
          <a:p>
            <a:pPr marL="0" indent="0">
              <a:buNone/>
            </a:pPr>
            <a:r>
              <a:rPr lang="nl-NL" dirty="0"/>
              <a:t>Aan beide zijden van de basis van de vinger of teen worden de gevoelszenuwen met lidocaïne geblokkeerd. </a:t>
            </a:r>
          </a:p>
          <a:p>
            <a:pPr marL="0" indent="0">
              <a:buNone/>
            </a:pPr>
            <a:r>
              <a:rPr lang="nl-NL" dirty="0"/>
              <a:t>Met een rubberbandje (vastgezet met een Kocher) of een elastiek rond de basis van de vinger of teen kunnen daarbij de bloedvaten tijdelijk worden afgekneld. Hierdoor zal de wond niet of nauwelijks bloeden en zal de verdoving langer werken. (Geen adrenaline gebruiken!)</a:t>
            </a:r>
          </a:p>
          <a:p>
            <a:pPr marL="0" indent="0">
              <a:buNone/>
            </a:pPr>
            <a:endParaRPr lang="nl-NL" dirty="0"/>
          </a:p>
        </p:txBody>
      </p:sp>
      <p:pic>
        <p:nvPicPr>
          <p:cNvPr id="4" name="Afbeelding 3">
            <a:extLst>
              <a:ext uri="{FF2B5EF4-FFF2-40B4-BE49-F238E27FC236}">
                <a16:creationId xmlns:a16="http://schemas.microsoft.com/office/drawing/2014/main" id="{6CCF4083-F466-46C4-BF4D-8AA030A9342A}"/>
              </a:ext>
            </a:extLst>
          </p:cNvPr>
          <p:cNvPicPr>
            <a:picLocks noChangeAspect="1"/>
          </p:cNvPicPr>
          <p:nvPr/>
        </p:nvPicPr>
        <p:blipFill>
          <a:blip r:embed="rId2"/>
          <a:stretch>
            <a:fillRect/>
          </a:stretch>
        </p:blipFill>
        <p:spPr>
          <a:xfrm>
            <a:off x="1484263" y="4579673"/>
            <a:ext cx="2609314" cy="1597290"/>
          </a:xfrm>
          <a:prstGeom prst="rect">
            <a:avLst/>
          </a:prstGeom>
        </p:spPr>
      </p:pic>
      <p:pic>
        <p:nvPicPr>
          <p:cNvPr id="5" name="Afbeelding 4">
            <a:extLst>
              <a:ext uri="{FF2B5EF4-FFF2-40B4-BE49-F238E27FC236}">
                <a16:creationId xmlns:a16="http://schemas.microsoft.com/office/drawing/2014/main" id="{B123D5F3-E961-439F-AA14-C1C4B959058D}"/>
              </a:ext>
            </a:extLst>
          </p:cNvPr>
          <p:cNvPicPr>
            <a:picLocks noChangeAspect="1"/>
          </p:cNvPicPr>
          <p:nvPr/>
        </p:nvPicPr>
        <p:blipFill>
          <a:blip r:embed="rId3"/>
          <a:stretch>
            <a:fillRect/>
          </a:stretch>
        </p:blipFill>
        <p:spPr>
          <a:xfrm>
            <a:off x="4968057" y="4579673"/>
            <a:ext cx="2755631" cy="1597290"/>
          </a:xfrm>
          <a:prstGeom prst="rect">
            <a:avLst/>
          </a:prstGeom>
        </p:spPr>
      </p:pic>
      <p:pic>
        <p:nvPicPr>
          <p:cNvPr id="6" name="Afbeelding 5">
            <a:extLst>
              <a:ext uri="{FF2B5EF4-FFF2-40B4-BE49-F238E27FC236}">
                <a16:creationId xmlns:a16="http://schemas.microsoft.com/office/drawing/2014/main" id="{406BCA6C-448B-4970-805B-6491A0CA963D}"/>
              </a:ext>
            </a:extLst>
          </p:cNvPr>
          <p:cNvPicPr>
            <a:picLocks noChangeAspect="1"/>
          </p:cNvPicPr>
          <p:nvPr/>
        </p:nvPicPr>
        <p:blipFill>
          <a:blip r:embed="rId4"/>
          <a:stretch>
            <a:fillRect/>
          </a:stretch>
        </p:blipFill>
        <p:spPr>
          <a:xfrm>
            <a:off x="9177449" y="4444441"/>
            <a:ext cx="1822862" cy="2048434"/>
          </a:xfrm>
          <a:prstGeom prst="rect">
            <a:avLst/>
          </a:prstGeom>
        </p:spPr>
      </p:pic>
    </p:spTree>
    <p:extLst>
      <p:ext uri="{BB962C8B-B14F-4D97-AF65-F5344CB8AC3E}">
        <p14:creationId xmlns:p14="http://schemas.microsoft.com/office/powerpoint/2010/main" val="85534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CE9D4B1-7D56-4D4F-B1F5-D8757B2F532E}"/>
              </a:ext>
            </a:extLst>
          </p:cNvPr>
          <p:cNvSpPr>
            <a:spLocks noGrp="1"/>
          </p:cNvSpPr>
          <p:nvPr>
            <p:ph type="title"/>
          </p:nvPr>
        </p:nvSpPr>
        <p:spPr/>
        <p:txBody>
          <a:bodyPr>
            <a:normAutofit/>
          </a:bodyPr>
          <a:lstStyle/>
          <a:p>
            <a:r>
              <a:rPr lang="nl-NL" sz="4000" b="1" dirty="0">
                <a:solidFill>
                  <a:schemeClr val="accent3"/>
                </a:solidFill>
                <a:latin typeface="+mn-lt"/>
              </a:rPr>
              <a:t>lidocaïne-prilocaïnecrème </a:t>
            </a:r>
          </a:p>
        </p:txBody>
      </p:sp>
      <p:sp>
        <p:nvSpPr>
          <p:cNvPr id="3" name="Tijdelijke aanduiding voor inhoud 2">
            <a:extLst>
              <a:ext uri="{FF2B5EF4-FFF2-40B4-BE49-F238E27FC236}">
                <a16:creationId xmlns:a16="http://schemas.microsoft.com/office/drawing/2014/main" id="{D4F5B3CD-3938-42EE-8C44-3B44E116083B}"/>
              </a:ext>
            </a:extLst>
          </p:cNvPr>
          <p:cNvSpPr>
            <a:spLocks noGrp="1"/>
          </p:cNvSpPr>
          <p:nvPr>
            <p:ph idx="1"/>
          </p:nvPr>
        </p:nvSpPr>
        <p:spPr>
          <a:xfrm>
            <a:off x="838200" y="1825625"/>
            <a:ext cx="10866120" cy="4351338"/>
          </a:xfrm>
        </p:spPr>
        <p:txBody>
          <a:bodyPr>
            <a:normAutofit/>
          </a:bodyPr>
          <a:lstStyle/>
          <a:p>
            <a:pPr marL="0" indent="0">
              <a:buNone/>
            </a:pPr>
            <a:r>
              <a:rPr lang="nl-NL" dirty="0"/>
              <a:t>Toverpleister’ te gebruiken bij prikangst</a:t>
            </a:r>
          </a:p>
          <a:p>
            <a:pPr marL="0" indent="0">
              <a:buNone/>
            </a:pPr>
            <a:r>
              <a:rPr lang="nl-NL" dirty="0"/>
              <a:t>De verdovende crème mag overigens alleen maar gebruikt worden op intacte huid, slijmvliezen van de geslachtsorganen en open beenwonden (ulcus cruris). </a:t>
            </a:r>
          </a:p>
          <a:p>
            <a:pPr marL="0" indent="0">
              <a:buNone/>
            </a:pPr>
            <a:r>
              <a:rPr lang="nl-NL" dirty="0"/>
              <a:t>Na aanbrengen wordt de lidocaïne-prilocaïnecrème afgedekt met een afsluitend folie dat tot net voor de ingreep blijft zitten.</a:t>
            </a:r>
          </a:p>
          <a:p>
            <a:pPr marL="0" indent="0">
              <a:buNone/>
            </a:pPr>
            <a:r>
              <a:rPr lang="nl-NL" dirty="0"/>
              <a:t> </a:t>
            </a:r>
          </a:p>
          <a:p>
            <a:pPr marL="0" indent="0">
              <a:buNone/>
            </a:pPr>
            <a:endParaRPr lang="nl-NL" dirty="0"/>
          </a:p>
          <a:p>
            <a:pPr marL="0" indent="0">
              <a:buNone/>
            </a:pPr>
            <a:endParaRPr lang="nl-NL" dirty="0"/>
          </a:p>
          <a:p>
            <a:pPr marL="0" indent="0">
              <a:buNone/>
            </a:pPr>
            <a:endParaRPr lang="nl-NL" dirty="0"/>
          </a:p>
          <a:p>
            <a:endParaRPr lang="nl-NL" dirty="0"/>
          </a:p>
        </p:txBody>
      </p:sp>
      <p:pic>
        <p:nvPicPr>
          <p:cNvPr id="4" name="Afbeelding 3">
            <a:extLst>
              <a:ext uri="{FF2B5EF4-FFF2-40B4-BE49-F238E27FC236}">
                <a16:creationId xmlns:a16="http://schemas.microsoft.com/office/drawing/2014/main" id="{568B23D1-CF1E-4038-A30B-0D880C4A316D}"/>
              </a:ext>
            </a:extLst>
          </p:cNvPr>
          <p:cNvPicPr>
            <a:picLocks noChangeAspect="1"/>
          </p:cNvPicPr>
          <p:nvPr/>
        </p:nvPicPr>
        <p:blipFill>
          <a:blip r:embed="rId2"/>
          <a:stretch>
            <a:fillRect/>
          </a:stretch>
        </p:blipFill>
        <p:spPr>
          <a:xfrm>
            <a:off x="838200" y="4765379"/>
            <a:ext cx="8205354" cy="1655741"/>
          </a:xfrm>
          <a:prstGeom prst="rect">
            <a:avLst/>
          </a:prstGeom>
        </p:spPr>
      </p:pic>
    </p:spTree>
    <p:extLst>
      <p:ext uri="{BB962C8B-B14F-4D97-AF65-F5344CB8AC3E}">
        <p14:creationId xmlns:p14="http://schemas.microsoft.com/office/powerpoint/2010/main" val="586417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6C16AB-DFA7-40A0-8554-A40BDDE87711}"/>
              </a:ext>
            </a:extLst>
          </p:cNvPr>
          <p:cNvSpPr>
            <a:spLocks noGrp="1"/>
          </p:cNvSpPr>
          <p:nvPr>
            <p:ph type="title"/>
          </p:nvPr>
        </p:nvSpPr>
        <p:spPr/>
        <p:txBody>
          <a:bodyPr>
            <a:normAutofit/>
          </a:bodyPr>
          <a:lstStyle/>
          <a:p>
            <a:r>
              <a:rPr lang="nl-NL" sz="4000" b="1" dirty="0">
                <a:solidFill>
                  <a:schemeClr val="accent3"/>
                </a:solidFill>
                <a:latin typeface="+mn-lt"/>
              </a:rPr>
              <a:t>lidocaïne-prilocaïnecrème</a:t>
            </a:r>
          </a:p>
        </p:txBody>
      </p:sp>
      <p:sp>
        <p:nvSpPr>
          <p:cNvPr id="3" name="Tijdelijke aanduiding voor inhoud 2">
            <a:extLst>
              <a:ext uri="{FF2B5EF4-FFF2-40B4-BE49-F238E27FC236}">
                <a16:creationId xmlns:a16="http://schemas.microsoft.com/office/drawing/2014/main" id="{9D76E8AC-F312-49F5-BB45-75D9DFFF1B2C}"/>
              </a:ext>
            </a:extLst>
          </p:cNvPr>
          <p:cNvSpPr>
            <a:spLocks noGrp="1"/>
          </p:cNvSpPr>
          <p:nvPr>
            <p:ph idx="1"/>
          </p:nvPr>
        </p:nvSpPr>
        <p:spPr/>
        <p:txBody>
          <a:bodyPr/>
          <a:lstStyle/>
          <a:p>
            <a:pPr marL="0" indent="0">
              <a:buNone/>
            </a:pPr>
            <a:r>
              <a:rPr lang="nl-NL" b="1" dirty="0"/>
              <a:t>Lange inwerktijd</a:t>
            </a:r>
          </a:p>
          <a:p>
            <a:r>
              <a:rPr lang="nl-NL" dirty="0"/>
              <a:t>Op de huid werkt het na 1 tot 5 uur; </a:t>
            </a:r>
          </a:p>
          <a:p>
            <a:r>
              <a:rPr lang="nl-NL" dirty="0"/>
              <a:t>op een wond na 0,5 tot 1 uur ;</a:t>
            </a:r>
          </a:p>
          <a:p>
            <a:r>
              <a:rPr lang="nl-NL" dirty="0"/>
              <a:t>op slijmvliezen na 5 tot 60 minuten. </a:t>
            </a:r>
          </a:p>
        </p:txBody>
      </p:sp>
      <p:pic>
        <p:nvPicPr>
          <p:cNvPr id="4" name="Afbeelding 3">
            <a:extLst>
              <a:ext uri="{FF2B5EF4-FFF2-40B4-BE49-F238E27FC236}">
                <a16:creationId xmlns:a16="http://schemas.microsoft.com/office/drawing/2014/main" id="{753AD22A-39F6-4636-87E4-92FDACA7C8CA}"/>
              </a:ext>
            </a:extLst>
          </p:cNvPr>
          <p:cNvPicPr>
            <a:picLocks noChangeAspect="1"/>
          </p:cNvPicPr>
          <p:nvPr/>
        </p:nvPicPr>
        <p:blipFill>
          <a:blip r:embed="rId2"/>
          <a:stretch>
            <a:fillRect/>
          </a:stretch>
        </p:blipFill>
        <p:spPr>
          <a:xfrm>
            <a:off x="1224597" y="4007332"/>
            <a:ext cx="4461828" cy="2498624"/>
          </a:xfrm>
          <a:prstGeom prst="rect">
            <a:avLst/>
          </a:prstGeom>
        </p:spPr>
      </p:pic>
      <p:pic>
        <p:nvPicPr>
          <p:cNvPr id="5" name="Afbeelding 4">
            <a:extLst>
              <a:ext uri="{FF2B5EF4-FFF2-40B4-BE49-F238E27FC236}">
                <a16:creationId xmlns:a16="http://schemas.microsoft.com/office/drawing/2014/main" id="{7147FC93-5E20-4D3C-B21F-45B89D479197}"/>
              </a:ext>
            </a:extLst>
          </p:cNvPr>
          <p:cNvPicPr>
            <a:picLocks noChangeAspect="1"/>
          </p:cNvPicPr>
          <p:nvPr/>
        </p:nvPicPr>
        <p:blipFill>
          <a:blip r:embed="rId3"/>
          <a:stretch>
            <a:fillRect/>
          </a:stretch>
        </p:blipFill>
        <p:spPr>
          <a:xfrm>
            <a:off x="7140407" y="2257425"/>
            <a:ext cx="4213394" cy="4084035"/>
          </a:xfrm>
          <a:prstGeom prst="rect">
            <a:avLst/>
          </a:prstGeom>
        </p:spPr>
      </p:pic>
    </p:spTree>
    <p:extLst>
      <p:ext uri="{BB962C8B-B14F-4D97-AF65-F5344CB8AC3E}">
        <p14:creationId xmlns:p14="http://schemas.microsoft.com/office/powerpoint/2010/main" val="1236788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2FBF81-929E-4CB4-B46E-1C86DC53FE6E}"/>
              </a:ext>
            </a:extLst>
          </p:cNvPr>
          <p:cNvSpPr>
            <a:spLocks noGrp="1"/>
          </p:cNvSpPr>
          <p:nvPr>
            <p:ph type="title"/>
          </p:nvPr>
        </p:nvSpPr>
        <p:spPr/>
        <p:txBody>
          <a:bodyPr>
            <a:normAutofit/>
          </a:bodyPr>
          <a:lstStyle/>
          <a:p>
            <a:r>
              <a:rPr lang="nl-NL" sz="4000" b="1" dirty="0">
                <a:solidFill>
                  <a:schemeClr val="accent3"/>
                </a:solidFill>
                <a:latin typeface="Calibri" panose="020F0502020204030204" pitchFamily="34" charset="0"/>
                <a:cs typeface="Calibri" panose="020F0502020204030204" pitchFamily="34" charset="0"/>
              </a:rPr>
              <a:t>Oppervlakte anesthesie (aanvulling)</a:t>
            </a:r>
          </a:p>
        </p:txBody>
      </p:sp>
      <p:sp>
        <p:nvSpPr>
          <p:cNvPr id="3" name="Tijdelijke aanduiding voor inhoud 2">
            <a:extLst>
              <a:ext uri="{FF2B5EF4-FFF2-40B4-BE49-F238E27FC236}">
                <a16:creationId xmlns:a16="http://schemas.microsoft.com/office/drawing/2014/main" id="{78B48C67-6D9C-4E0A-84F6-80B1B493681A}"/>
              </a:ext>
            </a:extLst>
          </p:cNvPr>
          <p:cNvSpPr>
            <a:spLocks noGrp="1"/>
          </p:cNvSpPr>
          <p:nvPr>
            <p:ph idx="1"/>
          </p:nvPr>
        </p:nvSpPr>
        <p:spPr/>
        <p:txBody>
          <a:bodyPr/>
          <a:lstStyle/>
          <a:p>
            <a:pPr>
              <a:spcBef>
                <a:spcPts val="1200"/>
              </a:spcBef>
              <a:spcAft>
                <a:spcPts val="200"/>
              </a:spcAft>
              <a:buClr>
                <a:srgbClr val="E3CC5A"/>
              </a:buClr>
              <a:buSzPct val="100000"/>
            </a:pPr>
            <a:r>
              <a:rPr lang="nl-NL" dirty="0">
                <a:solidFill>
                  <a:prstClr val="black"/>
                </a:solidFill>
                <a:cs typeface="Calibri" panose="020F0502020204030204" pitchFamily="34" charset="0"/>
              </a:rPr>
              <a:t>Bevriezing (chloorethyl)</a:t>
            </a:r>
          </a:p>
          <a:p>
            <a:pPr marL="91440" lvl="0" indent="-91440">
              <a:spcBef>
                <a:spcPts val="1200"/>
              </a:spcBef>
              <a:spcAft>
                <a:spcPts val="200"/>
              </a:spcAft>
              <a:buClr>
                <a:srgbClr val="E3CC5A"/>
              </a:buClr>
              <a:buSzPct val="100000"/>
            </a:pPr>
            <a:r>
              <a:rPr lang="nl-NL" dirty="0">
                <a:solidFill>
                  <a:prstClr val="black"/>
                </a:solidFill>
                <a:cs typeface="Calibri" panose="020F0502020204030204" pitchFamily="34" charset="0"/>
              </a:rPr>
              <a:t> Spray</a:t>
            </a:r>
          </a:p>
          <a:p>
            <a:pPr marL="91440" lvl="0" indent="-91440">
              <a:spcBef>
                <a:spcPts val="1200"/>
              </a:spcBef>
              <a:spcAft>
                <a:spcPts val="200"/>
              </a:spcAft>
              <a:buClr>
                <a:srgbClr val="E3CC5A"/>
              </a:buClr>
              <a:buSzPct val="100000"/>
            </a:pPr>
            <a:r>
              <a:rPr lang="nl-NL" dirty="0">
                <a:solidFill>
                  <a:prstClr val="black"/>
                </a:solidFill>
                <a:cs typeface="Calibri" panose="020F0502020204030204" pitchFamily="34" charset="0"/>
              </a:rPr>
              <a:t> Druppels</a:t>
            </a:r>
          </a:p>
          <a:p>
            <a:pPr marL="91440" lvl="0" indent="-91440">
              <a:spcBef>
                <a:spcPts val="1200"/>
              </a:spcBef>
              <a:spcAft>
                <a:spcPts val="200"/>
              </a:spcAft>
              <a:buClr>
                <a:srgbClr val="E3CC5A"/>
              </a:buClr>
              <a:buSzPct val="100000"/>
            </a:pPr>
            <a:r>
              <a:rPr lang="nl-NL" dirty="0">
                <a:solidFill>
                  <a:prstClr val="black"/>
                </a:solidFill>
                <a:cs typeface="Calibri" panose="020F0502020204030204" pitchFamily="34" charset="0"/>
              </a:rPr>
              <a:t> Tampon</a:t>
            </a:r>
          </a:p>
          <a:p>
            <a:pPr marL="91440" lvl="0" indent="-91440">
              <a:spcBef>
                <a:spcPts val="1200"/>
              </a:spcBef>
              <a:spcAft>
                <a:spcPts val="200"/>
              </a:spcAft>
              <a:buClr>
                <a:srgbClr val="E3CC5A"/>
              </a:buClr>
              <a:buSzPct val="100000"/>
            </a:pPr>
            <a:r>
              <a:rPr lang="nl-NL" dirty="0">
                <a:solidFill>
                  <a:prstClr val="black"/>
                </a:solidFill>
                <a:cs typeface="Calibri" panose="020F0502020204030204" pitchFamily="34" charset="0"/>
              </a:rPr>
              <a:t> Crème (toverpleister)</a:t>
            </a:r>
          </a:p>
          <a:p>
            <a:endParaRPr lang="nl-NL" dirty="0"/>
          </a:p>
        </p:txBody>
      </p:sp>
    </p:spTree>
    <p:extLst>
      <p:ext uri="{BB962C8B-B14F-4D97-AF65-F5344CB8AC3E}">
        <p14:creationId xmlns:p14="http://schemas.microsoft.com/office/powerpoint/2010/main" val="2663399813"/>
      </p:ext>
    </p:extLst>
  </p:cSld>
  <p:clrMapOvr>
    <a:masterClrMapping/>
  </p:clrMapOvr>
</p:sld>
</file>

<file path=ppt/theme/theme1.xml><?xml version="1.0" encoding="utf-8"?>
<a:theme xmlns:a="http://schemas.openxmlformats.org/drawingml/2006/main" name="Office Theme">
  <a:themeElements>
    <a:clrScheme name="Groengeel">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17</TotalTime>
  <Words>396</Words>
  <Application>Microsoft Office PowerPoint</Application>
  <PresentationFormat>Breedbeeld</PresentationFormat>
  <Paragraphs>48</Paragraphs>
  <Slides>10</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10</vt:i4>
      </vt:variant>
    </vt:vector>
  </HeadingPairs>
  <TitlesOfParts>
    <vt:vector size="14" baseType="lpstr">
      <vt:lpstr>Arial</vt:lpstr>
      <vt:lpstr>Calibri</vt:lpstr>
      <vt:lpstr>Calibri Light</vt:lpstr>
      <vt:lpstr>Office Theme</vt:lpstr>
      <vt:lpstr>Behandelen</vt:lpstr>
      <vt:lpstr>Plaatselijke verdoving</vt:lpstr>
      <vt:lpstr>Plaatselijke verdoving</vt:lpstr>
      <vt:lpstr>Plaatselijke verdoving veldblokkade</vt:lpstr>
      <vt:lpstr>Plaatselijke verdoving intracutaan</vt:lpstr>
      <vt:lpstr>Plaatselijke verdoving Oberst-anesthesie (geleidingsanesthesie)</vt:lpstr>
      <vt:lpstr>lidocaïne-prilocaïnecrème </vt:lpstr>
      <vt:lpstr>lidocaïne-prilocaïnecrème</vt:lpstr>
      <vt:lpstr>Oppervlakte anesthesie (aanvulling)</vt:lpstr>
      <vt:lpstr>Neuroaxiale anesthesie (aanvulling)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Behandelen</dc:title>
  <dc:creator>Bouke Cuperus</dc:creator>
  <cp:lastModifiedBy>Bouke Cuperus</cp:lastModifiedBy>
  <cp:revision>3</cp:revision>
  <dcterms:created xsi:type="dcterms:W3CDTF">2020-11-17T21:09:35Z</dcterms:created>
  <dcterms:modified xsi:type="dcterms:W3CDTF">2020-11-17T21:27:24Z</dcterms:modified>
</cp:coreProperties>
</file>